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90833" r:id="rId1"/>
    <p:sldMasterId id="2147491205" r:id="rId2"/>
    <p:sldMasterId id="2147491256" r:id="rId3"/>
  </p:sldMasterIdLst>
  <p:notesMasterIdLst>
    <p:notesMasterId r:id="rId5"/>
  </p:notesMasterIdLst>
  <p:handoutMasterIdLst>
    <p:handoutMasterId r:id="rId6"/>
  </p:handoutMasterIdLst>
  <p:sldIdLst>
    <p:sldId id="691" r:id="rId4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803"/>
    <a:srgbClr val="5A5FCD"/>
    <a:srgbClr val="0505B3"/>
    <a:srgbClr val="E1E9F3"/>
    <a:srgbClr val="AA2E78"/>
    <a:srgbClr val="BF3B82"/>
    <a:srgbClr val="FF7D7D"/>
    <a:srgbClr val="B8005C"/>
    <a:srgbClr val="FF50A7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2" autoAdjust="0"/>
    <p:restoredTop sz="93525" autoAdjust="0"/>
  </p:normalViewPr>
  <p:slideViewPr>
    <p:cSldViewPr>
      <p:cViewPr varScale="1">
        <p:scale>
          <a:sx n="102" d="100"/>
          <a:sy n="102" d="100"/>
        </p:scale>
        <p:origin x="13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28EFADD-6220-410F-937E-4BA46BA08025}" type="datetimeFigureOut">
              <a:rPr lang="ja-JP" altLang="en-US"/>
              <a:pPr>
                <a:defRPr/>
              </a:pPr>
              <a:t>2016/9/6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AEB285-F907-41B7-830A-69704DEA1B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95725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F700869-30AB-4CD9-81A1-6DA90E967608}" type="datetimeFigureOut">
              <a:rPr lang="ja-JP" altLang="en-US"/>
              <a:pPr>
                <a:defRPr/>
              </a:pPr>
              <a:t>2016/9/6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FE0EF6D-76A2-4BF8-8DDE-8EA7972460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84419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FDD93B4-8F9E-4E62-9EAF-18FFB9EABF98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ja-JP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8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33563" y="3284538"/>
            <a:ext cx="8072437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301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6524625"/>
            <a:ext cx="316071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1023" i="1">
                <a:solidFill>
                  <a:srgbClr val="FFFFFF"/>
                </a:solidFill>
                <a:latin typeface="Times New Roman" pitchFamily="18" charset="0"/>
                <a:ea typeface="ＭＳ Ｐゴシック" charset="-128"/>
              </a:rPr>
              <a:t>Ministry of Land, Infrastructure, Transport and Tourism</a:t>
            </a:r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469" y="2133604"/>
            <a:ext cx="8151531" cy="1470025"/>
          </a:xfrm>
        </p:spPr>
        <p:txBody>
          <a:bodyPr/>
          <a:lstStyle>
            <a:lvl1pPr>
              <a:defRPr sz="3409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6140" y="3886200"/>
            <a:ext cx="6933723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312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0B8EB51-F311-4197-AA61-FB70247F87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66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80" y="1600204"/>
            <a:ext cx="4380614" cy="4525963"/>
          </a:xfrm>
        </p:spPr>
        <p:txBody>
          <a:bodyPr/>
          <a:lstStyle>
            <a:lvl1pPr>
              <a:defRPr sz="2386"/>
            </a:lvl1pPr>
            <a:lvl2pPr>
              <a:defRPr sz="2046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8418" y="1600204"/>
            <a:ext cx="4382203" cy="4525963"/>
          </a:xfrm>
        </p:spPr>
        <p:txBody>
          <a:bodyPr/>
          <a:lstStyle>
            <a:lvl1pPr>
              <a:defRPr sz="2386"/>
            </a:lvl1pPr>
            <a:lvl2pPr>
              <a:defRPr sz="2046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10370E7-BAD9-42FC-8191-610B7F3FF9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722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81B2CA4-2152-42EA-A331-04ED2F72C4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963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8CFC58-550E-4953-A847-24ED6ACF1D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3494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" y="4"/>
            <a:ext cx="9410621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618413" y="6624638"/>
            <a:ext cx="2311400" cy="47625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FBF03F5-F28D-43FA-AE46-0E1A2C49F1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4103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2" y="0"/>
            <a:ext cx="760534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95380" y="1600200"/>
            <a:ext cx="4380614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28418" y="1600200"/>
            <a:ext cx="4382203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5380" y="3938592"/>
            <a:ext cx="4380614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28418" y="3938592"/>
            <a:ext cx="4382203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67486E9-7E2B-491B-8B2C-7DBBBE3653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0360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" y="0"/>
            <a:ext cx="760534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95382" y="1600204"/>
            <a:ext cx="8915241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2017857-9948-43BD-AB33-71B92E3932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591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1352550" y="3284538"/>
            <a:ext cx="8553450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>
              <a:solidFill>
                <a:srgbClr val="000000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301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43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200" i="1" smtClean="0">
                <a:solidFill>
                  <a:srgbClr val="FFFFFF"/>
                </a:solidFill>
                <a:latin typeface="Times New Roman" panose="02020603050405020304" pitchFamily="18" charset="0"/>
              </a:rPr>
              <a:t>Ministry of Land, Infrastructure, Transport and Tourism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6355-F798-4125-9F69-961119942E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97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5379E-B8E1-4AC0-8702-10BEE2D0C25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30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87DE0-C248-4C80-98C9-3A66EB851CE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0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26EDF9D-115D-468C-8319-2C17149288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562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2A71-CACC-42BB-B09E-622BB8BCCE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35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B1CBD-1EF7-42F9-A441-448610F9309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94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CBD9-7324-4CAA-AEA4-991060795CF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21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AD46-9FF2-4F74-B441-261DCCB26F2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064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8D5E8-C7DA-4A31-850E-429C12AE8D1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984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29F6E-A543-43A1-B473-79096C5EE2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33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E146B-3B4C-439C-A0F2-94EDEC914E3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691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53480-8587-4157-8B52-6404EAE481B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584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84585-ECC3-4132-ACBA-E671381620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412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84585-ECC3-4132-ACBA-E671381620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4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80" y="1600204"/>
            <a:ext cx="4380614" cy="4525963"/>
          </a:xfrm>
        </p:spPr>
        <p:txBody>
          <a:bodyPr/>
          <a:lstStyle>
            <a:lvl1pPr>
              <a:defRPr sz="2386"/>
            </a:lvl1pPr>
            <a:lvl2pPr>
              <a:defRPr sz="2046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8418" y="1600204"/>
            <a:ext cx="4382203" cy="4525963"/>
          </a:xfrm>
        </p:spPr>
        <p:txBody>
          <a:bodyPr/>
          <a:lstStyle>
            <a:lvl1pPr>
              <a:defRPr sz="2386"/>
            </a:lvl1pPr>
            <a:lvl2pPr>
              <a:defRPr sz="2046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DEA5236-3863-474E-8A4C-4DC62ECF41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983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0CEF10-CCDA-40AF-BAEA-50665C2764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20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FB33398-593D-4EBD-A2BB-C7B01D4B70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006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" y="4"/>
            <a:ext cx="9410621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618413" y="6624638"/>
            <a:ext cx="2311400" cy="47625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B4E253-F195-488C-B5F6-962C19B46E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777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2" y="0"/>
            <a:ext cx="760534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95380" y="1600200"/>
            <a:ext cx="4380614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28418" y="1600200"/>
            <a:ext cx="4382203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5380" y="3938592"/>
            <a:ext cx="4380614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28418" y="3938592"/>
            <a:ext cx="4382203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DD24F98-242A-4895-803A-794BE92948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31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" y="0"/>
            <a:ext cx="760534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95382" y="1600204"/>
            <a:ext cx="8915241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CC3B3F2-E1DF-42DD-9265-5BEE28E67B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196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33563" y="3284538"/>
            <a:ext cx="8072437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>
              <a:solidFill>
                <a:srgbClr val="00000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301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6524625"/>
            <a:ext cx="316071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1023" i="1">
                <a:solidFill>
                  <a:srgbClr val="FFFFFF"/>
                </a:solidFill>
                <a:latin typeface="Times New Roman" pitchFamily="18" charset="0"/>
                <a:ea typeface="ＭＳ Ｐゴシック" charset="-128"/>
              </a:rPr>
              <a:t>Ministry of Land, Infrastructure, Transport and Tourism</a:t>
            </a:r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469" y="2133604"/>
            <a:ext cx="8151531" cy="1470025"/>
          </a:xfrm>
        </p:spPr>
        <p:txBody>
          <a:bodyPr/>
          <a:lstStyle>
            <a:lvl1pPr>
              <a:defRPr sz="3409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6140" y="3886200"/>
            <a:ext cx="6933723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511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3500" y="662463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68103CC-F862-43AB-A048-A938879401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7417" name="Picture 7" descr="mlit_top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8" name="Group 8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7419" name="Picture 9" descr="mlit_top"/>
              <p:cNvPicPr>
                <a:picLocks noChangeAspect="1" noChangeArrowheads="1"/>
              </p:cNvPicPr>
              <p:nvPr userDrawn="1"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5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7416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196" r:id="rId1"/>
    <p:sldLayoutId id="2147491197" r:id="rId2"/>
    <p:sldLayoutId id="2147491198" r:id="rId3"/>
    <p:sldLayoutId id="2147491199" r:id="rId4"/>
    <p:sldLayoutId id="2147491200" r:id="rId5"/>
    <p:sldLayoutId id="2147491201" r:id="rId6"/>
    <p:sldLayoutId id="2147491202" r:id="rId7"/>
    <p:sldLayoutId id="2147491203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5pPr>
      <a:lvl6pPr marL="389629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6pPr>
      <a:lvl7pPr marL="779257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7pPr>
      <a:lvl8pPr marL="1168886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8pPr>
      <a:lvl9pPr marL="1558514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42888" algn="l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2pPr>
      <a:lvl3pPr marL="973138" indent="-193675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363663" indent="-193675" algn="l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+mn-lt"/>
          <a:ea typeface="+mn-ea"/>
        </a:defRPr>
      </a:lvl4pPr>
      <a:lvl5pPr marL="1752600" indent="-193675" algn="l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5pPr>
      <a:lvl6pPr marL="2142957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6pPr>
      <a:lvl7pPr marL="2532586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7pPr>
      <a:lvl8pPr marL="2922214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8pPr>
      <a:lvl9pPr marL="3311843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629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257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886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514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8143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771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400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7028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3500" y="662463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82A2B3B-FE0E-4A5D-B6AF-3B44BB589B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7417" name="Picture 7" descr="mlit_top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8" name="Group 8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7419" name="Picture 9" descr="mlit_top"/>
              <p:cNvPicPr>
                <a:picLocks noChangeAspect="1" noChangeArrowheads="1"/>
              </p:cNvPicPr>
              <p:nvPr userDrawn="1"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741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7416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3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06" r:id="rId1"/>
    <p:sldLayoutId id="2147491207" r:id="rId2"/>
    <p:sldLayoutId id="2147491208" r:id="rId3"/>
    <p:sldLayoutId id="2147491209" r:id="rId4"/>
    <p:sldLayoutId id="2147491210" r:id="rId5"/>
    <p:sldLayoutId id="2147491211" r:id="rId6"/>
    <p:sldLayoutId id="2147491212" r:id="rId7"/>
    <p:sldLayoutId id="2147491213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5pPr>
      <a:lvl6pPr marL="389629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6pPr>
      <a:lvl7pPr marL="779257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7pPr>
      <a:lvl8pPr marL="1168886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8pPr>
      <a:lvl9pPr marL="1558514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42888" algn="l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2pPr>
      <a:lvl3pPr marL="973138" indent="-193675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363663" indent="-193675" algn="l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+mn-lt"/>
          <a:ea typeface="+mn-ea"/>
        </a:defRPr>
      </a:lvl4pPr>
      <a:lvl5pPr marL="1752600" indent="-193675" algn="l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5pPr>
      <a:lvl6pPr marL="2142957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6pPr>
      <a:lvl7pPr marL="2532586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7pPr>
      <a:lvl8pPr marL="2922214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8pPr>
      <a:lvl9pPr marL="3311843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629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257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886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514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8143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771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400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7028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7F5E8A4-1DBA-44CE-AF4C-D1EF0A5EAB5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94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57" r:id="rId1"/>
    <p:sldLayoutId id="2147491258" r:id="rId2"/>
    <p:sldLayoutId id="2147491259" r:id="rId3"/>
    <p:sldLayoutId id="2147491260" r:id="rId4"/>
    <p:sldLayoutId id="2147491261" r:id="rId5"/>
    <p:sldLayoutId id="2147491262" r:id="rId6"/>
    <p:sldLayoutId id="2147491263" r:id="rId7"/>
    <p:sldLayoutId id="2147491264" r:id="rId8"/>
    <p:sldLayoutId id="2147491265" r:id="rId9"/>
    <p:sldLayoutId id="2147491266" r:id="rId10"/>
    <p:sldLayoutId id="2147491267" r:id="rId11"/>
    <p:sldLayoutId id="2147491268" r:id="rId12"/>
    <p:sldLayoutId id="214749126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4449652" y="2420888"/>
            <a:ext cx="5153627" cy="4320480"/>
          </a:xfrm>
          <a:prstGeom prst="roundRect">
            <a:avLst>
              <a:gd name="adj" fmla="val 1921"/>
            </a:avLst>
          </a:prstGeom>
          <a:noFill/>
          <a:ln w="1270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marL="72000" algn="ctr"/>
            <a:endParaRPr lang="ja-JP" altLang="en-US" sz="300" dirty="0">
              <a:solidFill>
                <a:prstClr val="black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 bwMode="auto">
          <a:xfrm>
            <a:off x="245184" y="601471"/>
            <a:ext cx="9446696" cy="1145622"/>
          </a:xfrm>
          <a:prstGeom prst="rect">
            <a:avLst/>
          </a:prstGeom>
          <a:solidFill>
            <a:schemeClr val="accent5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>
            <a:defPPr>
              <a:defRPr lang="ja-JP"/>
            </a:defPPr>
            <a:lvl1pPr defTabSz="844073" eaLnBrk="1" fontAlgn="auto" hangingPunct="1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ＭＳ Ｐゴシック"/>
                <a:ea typeface="ＭＳ Ｐゴシック"/>
              </a:defRPr>
            </a:lvl1pPr>
          </a:lstStyle>
          <a:p>
            <a:r>
              <a:rPr lang="ja-JP" altLang="en-US" sz="1500" dirty="0" smtClean="0"/>
              <a:t>○　拠点</a:t>
            </a:r>
            <a:r>
              <a:rPr lang="ja-JP" altLang="en-US" sz="1500" dirty="0"/>
              <a:t>地区において、災害時にエネルギーを継続供給するための施設の整備にあたっては、地区内関係者が</a:t>
            </a:r>
            <a:r>
              <a:rPr lang="ja-JP" altLang="en-US" sz="1500" dirty="0" smtClean="0"/>
              <a:t>連携</a:t>
            </a:r>
            <a:endParaRPr lang="en-US" altLang="ja-JP" sz="1500" dirty="0" smtClean="0"/>
          </a:p>
          <a:p>
            <a:r>
              <a:rPr lang="en-US" altLang="ja-JP" sz="1500" dirty="0" smtClean="0"/>
              <a:t>   </a:t>
            </a:r>
            <a:r>
              <a:rPr lang="ja-JP" altLang="en-US" sz="1500" dirty="0" smtClean="0"/>
              <a:t>　する</a:t>
            </a:r>
            <a:r>
              <a:rPr lang="ja-JP" altLang="en-US" sz="1500" dirty="0"/>
              <a:t>とともに、整備後のネットワークが一定期間維持されることが必要。</a:t>
            </a:r>
            <a:endParaRPr lang="en-US" altLang="ja-JP" sz="1500" dirty="0"/>
          </a:p>
          <a:p>
            <a:r>
              <a:rPr lang="ja-JP" altLang="en-US" sz="1500" dirty="0" smtClean="0"/>
              <a:t>○　協定</a:t>
            </a:r>
            <a:r>
              <a:rPr lang="ja-JP" altLang="en-US" sz="1500" dirty="0"/>
              <a:t>を締結することにより、大規模地震発生時に帰宅困難者が滞在する退避施設等にエネルギーが供給</a:t>
            </a:r>
            <a:r>
              <a:rPr lang="ja-JP" altLang="en-US" sz="1500" dirty="0" smtClean="0"/>
              <a:t>される</a:t>
            </a:r>
            <a:endParaRPr lang="en-US" altLang="ja-JP" sz="1500" dirty="0" smtClean="0"/>
          </a:p>
          <a:p>
            <a:r>
              <a:rPr lang="ja-JP" altLang="en-US" sz="1500" dirty="0"/>
              <a:t>　</a:t>
            </a:r>
            <a:r>
              <a:rPr lang="ja-JP" altLang="en-US" sz="1500" dirty="0" smtClean="0"/>
              <a:t>　 こと</a:t>
            </a:r>
            <a:r>
              <a:rPr lang="ja-JP" altLang="en-US" sz="1500" dirty="0"/>
              <a:t>を担保することが可能となる。</a:t>
            </a:r>
            <a:endParaRPr lang="en-US" altLang="ja-JP" sz="1500" dirty="0"/>
          </a:p>
        </p:txBody>
      </p:sp>
      <p:sp>
        <p:nvSpPr>
          <p:cNvPr id="56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638960" cy="476250"/>
          </a:xfrm>
        </p:spPr>
        <p:txBody>
          <a:bodyPr/>
          <a:lstStyle/>
          <a:p>
            <a:r>
              <a:rPr lang="ja-JP" altLang="en-US" sz="2300" dirty="0" smtClean="0">
                <a:latin typeface="+mj-ea"/>
              </a:rPr>
              <a:t>（参考）災害</a:t>
            </a:r>
            <a:r>
              <a:rPr lang="ja-JP" altLang="en-US" sz="2300" dirty="0">
                <a:latin typeface="+mj-ea"/>
              </a:rPr>
              <a:t>時にエネルギーを継続供給するための協定制度の</a:t>
            </a:r>
            <a:r>
              <a:rPr lang="ja-JP" altLang="en-US" sz="2300" dirty="0" smtClean="0">
                <a:latin typeface="+mj-ea"/>
              </a:rPr>
              <a:t>創設</a:t>
            </a:r>
            <a:endParaRPr lang="en-US" altLang="ja-JP" sz="2300" dirty="0" smtClean="0">
              <a:latin typeface="+mj-ea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27594" y="2457312"/>
            <a:ext cx="4066507" cy="3347952"/>
          </a:xfrm>
          <a:prstGeom prst="roundRect">
            <a:avLst>
              <a:gd name="adj" fmla="val 1921"/>
            </a:avLst>
          </a:prstGeom>
          <a:noFill/>
          <a:ln w="1270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marL="72000" algn="ctr"/>
            <a:endParaRPr lang="ja-JP" altLang="en-US" sz="300" dirty="0">
              <a:solidFill>
                <a:prstClr val="black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58832" y="1833328"/>
            <a:ext cx="9433048" cy="4968000"/>
          </a:xfrm>
          <a:prstGeom prst="roundRect">
            <a:avLst>
              <a:gd name="adj" fmla="val 1412"/>
            </a:avLst>
          </a:prstGeom>
          <a:noFill/>
          <a:ln w="12700">
            <a:solidFill>
              <a:srgbClr val="3333CC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marL="72000" algn="ctr"/>
            <a:endParaRPr lang="ja-JP" altLang="en-US" sz="300" dirty="0">
              <a:solidFill>
                <a:prstClr val="black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62628" y="2204864"/>
            <a:ext cx="1872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marL="72000"/>
            <a:r>
              <a:rPr lang="en-US" altLang="ja-JP" sz="1400" dirty="0" smtClean="0">
                <a:solidFill>
                  <a:prstClr val="black"/>
                </a:solidFill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</a:rPr>
              <a:t>協定の内容（イメージ）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72480" y="1772816"/>
            <a:ext cx="36172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ja-JP" altLang="en-US" sz="1600" b="1" u="sng" kern="0" dirty="0" smtClean="0">
                <a:solidFill>
                  <a:prstClr val="black"/>
                </a:solidFill>
              </a:rPr>
              <a:t>エネルギー供給施設協定制度の創設</a:t>
            </a:r>
            <a:endParaRPr lang="en-US" altLang="ja-JP" sz="16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72610" y="2579418"/>
            <a:ext cx="4099383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</a:rPr>
              <a:t>■協定締結者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 </a:t>
            </a:r>
            <a:r>
              <a:rPr lang="ja-JP" altLang="en-US" sz="1400" dirty="0" smtClean="0">
                <a:solidFill>
                  <a:srgbClr val="FF0000"/>
                </a:solidFill>
              </a:rPr>
              <a:t>  </a:t>
            </a:r>
            <a:r>
              <a:rPr lang="ja-JP" altLang="en-US" sz="1400" dirty="0" smtClean="0">
                <a:solidFill>
                  <a:prstClr val="black"/>
                </a:solidFill>
              </a:rPr>
              <a:t>・土地所有者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69875" indent="-269875">
              <a:lnSpc>
                <a:spcPct val="130000"/>
              </a:lnSpc>
              <a:defRPr/>
            </a:pPr>
            <a:r>
              <a:rPr lang="ja-JP" altLang="en-US" sz="1400" dirty="0" smtClean="0">
                <a:solidFill>
                  <a:prstClr val="black"/>
                </a:solidFill>
              </a:rPr>
              <a:t>　 ・当該土地の使用及び収益を目的とする</a:t>
            </a:r>
            <a:r>
              <a:rPr lang="ja-JP" altLang="en-US" sz="1400" dirty="0">
                <a:solidFill>
                  <a:prstClr val="black"/>
                </a:solidFill>
              </a:rPr>
              <a:t>権利</a:t>
            </a:r>
            <a:r>
              <a:rPr lang="ja-JP" altLang="en-US" sz="1400" dirty="0" smtClean="0">
                <a:solidFill>
                  <a:prstClr val="black"/>
                </a:solidFill>
              </a:rPr>
              <a:t>を有する者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1400" dirty="0" smtClean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（例：土地所有者、ビル所有者、</a:t>
            </a:r>
            <a:r>
              <a:rPr lang="ja-JP" altLang="en-US" sz="1200" dirty="0">
                <a:solidFill>
                  <a:prstClr val="black"/>
                </a:solidFill>
              </a:rPr>
              <a:t>エネルギー事</a:t>
            </a:r>
            <a:r>
              <a:rPr lang="ja-JP" altLang="en-US" sz="1200" dirty="0" smtClean="0">
                <a:solidFill>
                  <a:prstClr val="black"/>
                </a:solidFill>
              </a:rPr>
              <a:t>業者等　）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86901" y="4042630"/>
            <a:ext cx="4122014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</a:rPr>
              <a:t>■協定の内容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269875" indent="-269875">
              <a:lnSpc>
                <a:spcPct val="13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　・エネルギーを供給する区域、施設の位置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 marL="269875" indent="-269875">
              <a:lnSpc>
                <a:spcPct val="13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・施設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及びその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属する施設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の構造に関する基準</a:t>
            </a:r>
            <a:endParaRPr lang="en-US" altLang="ja-JP" sz="140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>
              <a:lnSpc>
                <a:spcPct val="13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　・施設の規模、整備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又は管理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に関する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事項</a:t>
            </a:r>
            <a:endParaRPr lang="en-US" altLang="ja-JP" sz="140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 marL="269875" indent="-269875">
              <a:lnSpc>
                <a:spcPct val="13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　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（施設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の原則撤去禁止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、災害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時の優先供給 等）</a:t>
            </a:r>
            <a:endParaRPr lang="en-US" altLang="ja-JP" sz="140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 marL="269875" indent="-269875">
              <a:lnSpc>
                <a:spcPct val="13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　・協定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の有効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期間、協定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に違反した場合の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措置</a:t>
            </a:r>
            <a:endParaRPr lang="en-US" altLang="ja-JP" sz="140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5" name="フリーフォーム 44"/>
          <p:cNvSpPr/>
          <p:nvPr/>
        </p:nvSpPr>
        <p:spPr>
          <a:xfrm>
            <a:off x="4745870" y="2764309"/>
            <a:ext cx="4480973" cy="2180569"/>
          </a:xfrm>
          <a:custGeom>
            <a:avLst/>
            <a:gdLst>
              <a:gd name="connsiteX0" fmla="*/ 0 w 2266950"/>
              <a:gd name="connsiteY0" fmla="*/ 0 h 241300"/>
              <a:gd name="connsiteX1" fmla="*/ 2266950 w 2266950"/>
              <a:gd name="connsiteY1" fmla="*/ 0 h 241300"/>
              <a:gd name="connsiteX2" fmla="*/ 2266950 w 2266950"/>
              <a:gd name="connsiteY2" fmla="*/ 241300 h 241300"/>
              <a:gd name="connsiteX3" fmla="*/ 0 w 2266950"/>
              <a:gd name="connsiteY3" fmla="*/ 241300 h 241300"/>
              <a:gd name="connsiteX4" fmla="*/ 0 w 2266950"/>
              <a:gd name="connsiteY4" fmla="*/ 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50" h="241300">
                <a:moveTo>
                  <a:pt x="0" y="0"/>
                </a:moveTo>
                <a:lnTo>
                  <a:pt x="2266950" y="0"/>
                </a:lnTo>
                <a:lnTo>
                  <a:pt x="2266950" y="241300"/>
                </a:lnTo>
                <a:lnTo>
                  <a:pt x="0" y="2413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9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7359812" y="2938888"/>
            <a:ext cx="1717335" cy="7519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</a:rPr>
              <a:t>とと</a:t>
            </a:r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359812" y="4040407"/>
            <a:ext cx="1033619" cy="6922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8393431" y="3819196"/>
            <a:ext cx="683716" cy="9135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178861" y="3941382"/>
            <a:ext cx="1030346" cy="7913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880192" y="3819195"/>
            <a:ext cx="1175793" cy="9135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952838" y="2938888"/>
            <a:ext cx="1073489" cy="7519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6178173" y="2938889"/>
            <a:ext cx="1030941" cy="100249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7359812" y="3819196"/>
            <a:ext cx="1033619" cy="913507"/>
          </a:xfrm>
          <a:prstGeom prst="rect">
            <a:avLst/>
          </a:prstGeom>
          <a:solidFill>
            <a:srgbClr val="92D050"/>
          </a:solidFill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rgbClr val="000000"/>
                </a:solidFill>
              </a:rPr>
              <a:t>公園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7654138" y="2982103"/>
            <a:ext cx="1296145" cy="590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7685418" y="3251376"/>
            <a:ext cx="581025" cy="29510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726147" y="3315984"/>
            <a:ext cx="510610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1000" dirty="0">
                <a:solidFill>
                  <a:srgbClr val="000000"/>
                </a:solidFill>
              </a:rPr>
              <a:t>発電機等</a:t>
            </a:r>
          </a:p>
        </p:txBody>
      </p:sp>
      <p:sp>
        <p:nvSpPr>
          <p:cNvPr id="72" name="正方形/長方形 71"/>
          <p:cNvSpPr>
            <a:spLocks noChangeAspect="1"/>
          </p:cNvSpPr>
          <p:nvPr/>
        </p:nvSpPr>
        <p:spPr>
          <a:xfrm>
            <a:off x="4951808" y="4275503"/>
            <a:ext cx="588474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3" name="正方形/長方形 72"/>
          <p:cNvSpPr>
            <a:spLocks noChangeAspect="1"/>
          </p:cNvSpPr>
          <p:nvPr/>
        </p:nvSpPr>
        <p:spPr>
          <a:xfrm>
            <a:off x="5537254" y="4275003"/>
            <a:ext cx="503249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4" name="正方形/長方形 73"/>
          <p:cNvSpPr>
            <a:spLocks noChangeAspect="1"/>
          </p:cNvSpPr>
          <p:nvPr/>
        </p:nvSpPr>
        <p:spPr>
          <a:xfrm>
            <a:off x="4948911" y="3817856"/>
            <a:ext cx="588474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5" name="正方形/長方形 74"/>
          <p:cNvSpPr>
            <a:spLocks noChangeAspect="1"/>
          </p:cNvSpPr>
          <p:nvPr/>
        </p:nvSpPr>
        <p:spPr>
          <a:xfrm>
            <a:off x="5534357" y="3817356"/>
            <a:ext cx="517671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669115" y="2938889"/>
            <a:ext cx="540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6669115" y="3263040"/>
            <a:ext cx="540000" cy="3733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646279" y="3641540"/>
            <a:ext cx="576809" cy="2983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175749" y="2939374"/>
            <a:ext cx="492688" cy="324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6665953" y="4353723"/>
            <a:ext cx="540000" cy="3779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6178081" y="3262541"/>
            <a:ext cx="490356" cy="67781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228492" y="3441119"/>
            <a:ext cx="402132" cy="431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790043" y="2982103"/>
            <a:ext cx="309251" cy="216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5043664" y="4359037"/>
            <a:ext cx="365450" cy="292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5600350" y="4381521"/>
            <a:ext cx="367222" cy="292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4951170" y="3364791"/>
            <a:ext cx="633455" cy="324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5534357" y="3365318"/>
            <a:ext cx="508198" cy="324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5529825" y="2926146"/>
            <a:ext cx="512730" cy="4291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4952746" y="2935333"/>
            <a:ext cx="584508" cy="4291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8446227" y="3941382"/>
            <a:ext cx="505188" cy="672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rgbClr val="000000"/>
                </a:solidFill>
              </a:rPr>
              <a:t>病院</a:t>
            </a:r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6752811" y="3388383"/>
            <a:ext cx="421729" cy="207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6234998" y="4037182"/>
            <a:ext cx="394965" cy="317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285707" y="4037221"/>
            <a:ext cx="28831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1000" dirty="0">
                <a:solidFill>
                  <a:srgbClr val="000000"/>
                </a:solidFill>
              </a:rPr>
              <a:t>退避施設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6236752" y="2984545"/>
            <a:ext cx="309251" cy="216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6168644" y="4410317"/>
            <a:ext cx="496660" cy="321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6668910" y="3940423"/>
            <a:ext cx="540000" cy="4122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5565907" y="3403508"/>
            <a:ext cx="428651" cy="240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063479" y="4359700"/>
            <a:ext cx="33192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900" dirty="0" smtClean="0">
                <a:solidFill>
                  <a:srgbClr val="000000"/>
                </a:solidFill>
              </a:rPr>
              <a:t>退避</a:t>
            </a:r>
            <a:endParaRPr lang="en-US" altLang="ja-JP" sz="900" dirty="0" smtClean="0">
              <a:solidFill>
                <a:srgbClr val="000000"/>
              </a:solidFill>
            </a:endParaRPr>
          </a:p>
          <a:p>
            <a:pPr algn="ctr"/>
            <a:r>
              <a:rPr lang="ja-JP" altLang="en-US" sz="900" dirty="0" smtClean="0">
                <a:solidFill>
                  <a:srgbClr val="000000"/>
                </a:solidFill>
              </a:rPr>
              <a:t>施設</a:t>
            </a:r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5586039" y="3021170"/>
            <a:ext cx="361638" cy="28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5615750" y="3034397"/>
            <a:ext cx="33192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900" dirty="0" smtClean="0">
                <a:solidFill>
                  <a:srgbClr val="000000"/>
                </a:solidFill>
              </a:rPr>
              <a:t>退避</a:t>
            </a:r>
            <a:endParaRPr lang="en-US" altLang="ja-JP" sz="900" dirty="0" smtClean="0">
              <a:solidFill>
                <a:srgbClr val="000000"/>
              </a:solidFill>
            </a:endParaRPr>
          </a:p>
          <a:p>
            <a:pPr algn="ctr"/>
            <a:r>
              <a:rPr lang="ja-JP" altLang="en-US" sz="900" dirty="0" smtClean="0">
                <a:solidFill>
                  <a:srgbClr val="000000"/>
                </a:solidFill>
              </a:rPr>
              <a:t>施設</a:t>
            </a:r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5572907" y="3939871"/>
            <a:ext cx="446220" cy="28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662631" y="3942890"/>
            <a:ext cx="33192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900" dirty="0" smtClean="0">
                <a:solidFill>
                  <a:srgbClr val="000000"/>
                </a:solidFill>
              </a:rPr>
              <a:t>退避</a:t>
            </a:r>
            <a:endParaRPr lang="en-US" altLang="ja-JP" sz="900" dirty="0" smtClean="0">
              <a:solidFill>
                <a:srgbClr val="000000"/>
              </a:solidFill>
            </a:endParaRPr>
          </a:p>
          <a:p>
            <a:pPr algn="ctr"/>
            <a:r>
              <a:rPr lang="ja-JP" altLang="en-US" sz="900" dirty="0" smtClean="0">
                <a:solidFill>
                  <a:srgbClr val="000000"/>
                </a:solidFill>
              </a:rPr>
              <a:t>施設</a:t>
            </a:r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5028488" y="3028000"/>
            <a:ext cx="458900" cy="28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5029113" y="3403507"/>
            <a:ext cx="458900" cy="241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5059286" y="3905272"/>
            <a:ext cx="365450" cy="292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6252403" y="4461691"/>
            <a:ext cx="364996" cy="21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6707796" y="4393628"/>
            <a:ext cx="419164" cy="292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307093" y="2978952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都市開発事業地区</a:t>
            </a:r>
            <a:endParaRPr kumimoji="1" lang="ja-JP" altLang="en-US" sz="1600" dirty="0"/>
          </a:p>
        </p:txBody>
      </p:sp>
      <p:sp>
        <p:nvSpPr>
          <p:cNvPr id="113" name="正方形/長方形 112"/>
          <p:cNvSpPr/>
          <p:nvPr/>
        </p:nvSpPr>
        <p:spPr>
          <a:xfrm>
            <a:off x="4737311" y="2751940"/>
            <a:ext cx="212354" cy="21731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4885783" y="2740278"/>
            <a:ext cx="4337132" cy="1844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9073978" y="2880171"/>
            <a:ext cx="150441" cy="204495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 rot="5400000">
            <a:off x="6857348" y="2700959"/>
            <a:ext cx="196355" cy="42577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 rot="5400000">
            <a:off x="8154455" y="2887419"/>
            <a:ext cx="129630" cy="173024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7202581" y="2880171"/>
            <a:ext cx="147301" cy="18504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7289584" y="2804318"/>
            <a:ext cx="1885319" cy="957671"/>
          </a:xfrm>
          <a:prstGeom prst="rect">
            <a:avLst/>
          </a:prstGeom>
          <a:solidFill>
            <a:srgbClr val="C00000">
              <a:alpha val="20000"/>
            </a:srgbClr>
          </a:solidFill>
          <a:ln cmpd="sng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0" name="正方形/長方形 119"/>
          <p:cNvSpPr/>
          <p:nvPr/>
        </p:nvSpPr>
        <p:spPr>
          <a:xfrm>
            <a:off x="6044847" y="2910397"/>
            <a:ext cx="148709" cy="18504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 rot="5400000">
            <a:off x="5401279" y="3147604"/>
            <a:ext cx="129449" cy="12100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 rot="5400000">
            <a:off x="6593079" y="2776703"/>
            <a:ext cx="127653" cy="10828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/>
          <p:cNvSpPr/>
          <p:nvPr/>
        </p:nvSpPr>
        <p:spPr>
          <a:xfrm>
            <a:off x="5189383" y="3755422"/>
            <a:ext cx="3488879" cy="208064"/>
          </a:xfrm>
          <a:custGeom>
            <a:avLst/>
            <a:gdLst>
              <a:gd name="connsiteX0" fmla="*/ 0 w 2762250"/>
              <a:gd name="connsiteY0" fmla="*/ 0 h 190500"/>
              <a:gd name="connsiteX1" fmla="*/ 2762250 w 2762250"/>
              <a:gd name="connsiteY1" fmla="*/ 0 h 190500"/>
              <a:gd name="connsiteX2" fmla="*/ 2762250 w 2762250"/>
              <a:gd name="connsiteY2" fmla="*/ 190500 h 190500"/>
              <a:gd name="connsiteX0" fmla="*/ 0 w 2411450"/>
              <a:gd name="connsiteY0" fmla="*/ 0 h 190500"/>
              <a:gd name="connsiteX1" fmla="*/ 2411450 w 2411450"/>
              <a:gd name="connsiteY1" fmla="*/ 0 h 190500"/>
              <a:gd name="connsiteX2" fmla="*/ 2411450 w 2411450"/>
              <a:gd name="connsiteY2" fmla="*/ 190500 h 190500"/>
              <a:gd name="connsiteX0" fmla="*/ 0 w 2244114"/>
              <a:gd name="connsiteY0" fmla="*/ 0 h 190500"/>
              <a:gd name="connsiteX1" fmla="*/ 2244114 w 2244114"/>
              <a:gd name="connsiteY1" fmla="*/ 0 h 190500"/>
              <a:gd name="connsiteX2" fmla="*/ 2244114 w 2244114"/>
              <a:gd name="connsiteY2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4114" h="190500">
                <a:moveTo>
                  <a:pt x="0" y="0"/>
                </a:moveTo>
                <a:lnTo>
                  <a:pt x="2244114" y="0"/>
                </a:lnTo>
                <a:lnTo>
                  <a:pt x="2244114" y="19050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4" name="直線コネクタ 123"/>
          <p:cNvCxnSpPr/>
          <p:nvPr/>
        </p:nvCxnSpPr>
        <p:spPr>
          <a:xfrm>
            <a:off x="6110921" y="3063505"/>
            <a:ext cx="0" cy="700154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 flipH="1">
            <a:off x="7265697" y="3772673"/>
            <a:ext cx="0" cy="794778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 flipH="1" flipV="1">
            <a:off x="7952609" y="3560811"/>
            <a:ext cx="1" cy="202848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>
            <a:endCxn id="111" idx="3"/>
          </p:cNvCxnSpPr>
          <p:nvPr/>
        </p:nvCxnSpPr>
        <p:spPr>
          <a:xfrm flipH="1">
            <a:off x="7126960" y="4539859"/>
            <a:ext cx="143693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 flipH="1">
            <a:off x="5942756" y="3078775"/>
            <a:ext cx="288000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H="1">
            <a:off x="5809091" y="3749227"/>
            <a:ext cx="0" cy="77400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>
            <a:endCxn id="86" idx="3"/>
          </p:cNvCxnSpPr>
          <p:nvPr/>
        </p:nvCxnSpPr>
        <p:spPr>
          <a:xfrm flipH="1" flipV="1">
            <a:off x="5409114" y="4505268"/>
            <a:ext cx="396000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 flipH="1">
            <a:off x="5202943" y="3305418"/>
            <a:ext cx="0" cy="61200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 flipH="1">
            <a:off x="5994558" y="3498699"/>
            <a:ext cx="126000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H="1">
            <a:off x="6957505" y="3184848"/>
            <a:ext cx="0" cy="57600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>
            <a:endCxn id="97" idx="0"/>
          </p:cNvCxnSpPr>
          <p:nvPr/>
        </p:nvCxnSpPr>
        <p:spPr>
          <a:xfrm flipH="1">
            <a:off x="6429863" y="3772673"/>
            <a:ext cx="0" cy="68400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正方形/長方形 134"/>
          <p:cNvSpPr/>
          <p:nvPr/>
        </p:nvSpPr>
        <p:spPr>
          <a:xfrm>
            <a:off x="4448944" y="5068341"/>
            <a:ext cx="52239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ja-JP" altLang="en-US" sz="1400" b="1" dirty="0">
                <a:solidFill>
                  <a:srgbClr val="000000"/>
                </a:solidFill>
              </a:rPr>
              <a:t> </a:t>
            </a:r>
            <a:r>
              <a:rPr lang="ja-JP" altLang="en-US" sz="1400" b="1" dirty="0" smtClean="0">
                <a:solidFill>
                  <a:srgbClr val="000000"/>
                </a:solidFill>
              </a:rPr>
              <a:t>   　　 ＜エネルギー</a:t>
            </a:r>
            <a:r>
              <a:rPr lang="ja-JP" altLang="en-US" sz="1400" b="1" dirty="0">
                <a:solidFill>
                  <a:srgbClr val="000000"/>
                </a:solidFill>
              </a:rPr>
              <a:t>の</a:t>
            </a:r>
            <a:r>
              <a:rPr lang="ja-JP" altLang="en-US" sz="1400" b="1" dirty="0" smtClean="0">
                <a:solidFill>
                  <a:srgbClr val="000000"/>
                </a:solidFill>
              </a:rPr>
              <a:t>面的ネットワークの整備＞</a:t>
            </a:r>
            <a:endParaRPr lang="en-US" altLang="ja-JP" sz="1400" b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</a:rPr>
              <a:t>■事業</a:t>
            </a:r>
            <a:r>
              <a:rPr lang="ja-JP" altLang="en-US" sz="1400" dirty="0">
                <a:solidFill>
                  <a:srgbClr val="000000"/>
                </a:solidFill>
              </a:rPr>
              <a:t>概要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87313">
              <a:lnSpc>
                <a:spcPct val="12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</a:rPr>
              <a:t>都市開発事業区域内にエネルギー供給施設（コージェネレーションシステム（ＣＧＳ））を整備し、地区内に電気、熱を供給するネットワークを整備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4592960" y="2204864"/>
            <a:ext cx="2160240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marL="72000" algn="ctr"/>
            <a:r>
              <a:rPr lang="ja-JP" altLang="en-US" sz="1400" dirty="0">
                <a:solidFill>
                  <a:prstClr val="black"/>
                </a:solidFill>
              </a:rPr>
              <a:t>適用検討</a:t>
            </a:r>
            <a:r>
              <a:rPr lang="ja-JP" altLang="en-US" sz="1400" dirty="0" smtClean="0">
                <a:solidFill>
                  <a:prstClr val="black"/>
                </a:solidFill>
              </a:rPr>
              <a:t>地区（イメージ）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37" name="角丸四角形 136"/>
          <p:cNvSpPr/>
          <p:nvPr/>
        </p:nvSpPr>
        <p:spPr>
          <a:xfrm>
            <a:off x="329974" y="6021288"/>
            <a:ext cx="4066507" cy="720080"/>
          </a:xfrm>
          <a:prstGeom prst="roundRect">
            <a:avLst>
              <a:gd name="adj" fmla="val 8640"/>
            </a:avLst>
          </a:prstGeom>
          <a:noFill/>
          <a:ln w="1270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marL="72000" algn="ctr"/>
            <a:endParaRPr lang="ja-JP" altLang="en-US" sz="300" dirty="0">
              <a:solidFill>
                <a:prstClr val="black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479522" y="5916558"/>
            <a:ext cx="1305126" cy="24874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marL="72000" algn="ctr"/>
            <a:r>
              <a:rPr lang="en-US" altLang="ja-JP" sz="1400" dirty="0" smtClean="0">
                <a:solidFill>
                  <a:prstClr val="black"/>
                </a:solidFill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</a:rPr>
              <a:t>協定の</a:t>
            </a:r>
            <a:r>
              <a:rPr lang="ja-JP" altLang="en-US" sz="1400" dirty="0">
                <a:solidFill>
                  <a:prstClr val="black"/>
                </a:solidFill>
              </a:rPr>
              <a:t>効果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344488" y="6165304"/>
            <a:ext cx="409938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ja-JP" altLang="en-US" sz="1400" dirty="0" smtClean="0">
                <a:solidFill>
                  <a:prstClr val="black"/>
                </a:solidFill>
              </a:rPr>
              <a:t>土地所有者等が代わっても、後の土地所有者等に協定の効力が及ぶ（承継効）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4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LIT2008">
  <a:themeElements>
    <a:clrScheme name="MLIT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LIT2008">
      <a:majorFont>
        <a:latin typeface="HGP創英角ｺﾞｼｯｸUB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MLIT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LIT2008">
  <a:themeElements>
    <a:clrScheme name="MLIT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LIT2008">
      <a:majorFont>
        <a:latin typeface="HGP創英角ｺﾞｼｯｸUB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MLIT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11119</TotalTime>
  <Words>95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Times New Roman</vt:lpstr>
      <vt:lpstr>1_MLIT2008</vt:lpstr>
      <vt:lpstr>2_MLIT2008</vt:lpstr>
      <vt:lpstr>3_標準デザイン</vt:lpstr>
      <vt:lpstr>（参考）災害時にエネルギーを継続供給するための協定制度の創設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kanri04</cp:lastModifiedBy>
  <cp:revision>845</cp:revision>
  <cp:lastPrinted>2016-08-25T01:46:16Z</cp:lastPrinted>
  <dcterms:created xsi:type="dcterms:W3CDTF">2007-11-06T12:19:33Z</dcterms:created>
  <dcterms:modified xsi:type="dcterms:W3CDTF">2016-09-06T02:35:42Z</dcterms:modified>
</cp:coreProperties>
</file>